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3" r:id="rId7"/>
    <p:sldId id="271" r:id="rId8"/>
    <p:sldId id="262" r:id="rId9"/>
    <p:sldId id="268" r:id="rId10"/>
    <p:sldId id="264" r:id="rId11"/>
    <p:sldId id="265" r:id="rId12"/>
    <p:sldId id="266" r:id="rId13"/>
    <p:sldId id="269" r:id="rId14"/>
    <p:sldId id="267" r:id="rId15"/>
    <p:sldId id="261" r:id="rId16"/>
    <p:sldId id="273"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97C11F-BD77-48BC-8C35-84E4B59DBA8E}" type="datetimeFigureOut">
              <a:rPr lang="en-GB" smtClean="0"/>
              <a:t>15/06/2021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49793-8F6D-416F-A125-D2F4A246AD08}" type="slidenum">
              <a:rPr lang="en-GB" smtClean="0"/>
              <a:t>‹#›</a:t>
            </a:fld>
            <a:endParaRPr lang="en-GB"/>
          </a:p>
        </p:txBody>
      </p:sp>
    </p:spTree>
    <p:extLst>
      <p:ext uri="{BB962C8B-B14F-4D97-AF65-F5344CB8AC3E}">
        <p14:creationId xmlns:p14="http://schemas.microsoft.com/office/powerpoint/2010/main" val="182136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parents to write their child's name and nursery they attend in</a:t>
            </a:r>
            <a:r>
              <a:rPr lang="en-US" baseline="0" dirty="0" smtClean="0"/>
              <a:t> the comment box. </a:t>
            </a:r>
            <a:endParaRPr lang="en-GB" dirty="0"/>
          </a:p>
        </p:txBody>
      </p:sp>
      <p:sp>
        <p:nvSpPr>
          <p:cNvPr id="4" name="Slide Number Placeholder 3"/>
          <p:cNvSpPr>
            <a:spLocks noGrp="1"/>
          </p:cNvSpPr>
          <p:nvPr>
            <p:ph type="sldNum" sz="quarter" idx="10"/>
          </p:nvPr>
        </p:nvSpPr>
        <p:spPr/>
        <p:txBody>
          <a:bodyPr/>
          <a:lstStyle/>
          <a:p>
            <a:fld id="{C8C49793-8F6D-416F-A125-D2F4A246AD08}" type="slidenum">
              <a:rPr lang="en-GB" smtClean="0"/>
              <a:t>2</a:t>
            </a:fld>
            <a:endParaRPr lang="en-GB"/>
          </a:p>
        </p:txBody>
      </p:sp>
    </p:spTree>
    <p:extLst>
      <p:ext uri="{BB962C8B-B14F-4D97-AF65-F5344CB8AC3E}">
        <p14:creationId xmlns:p14="http://schemas.microsoft.com/office/powerpoint/2010/main" val="3148788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Monday</a:t>
            </a:r>
            <a:r>
              <a:rPr lang="en-US" baseline="0" dirty="0" smtClean="0"/>
              <a:t> 13</a:t>
            </a:r>
            <a:r>
              <a:rPr lang="en-US" baseline="30000" dirty="0" smtClean="0"/>
              <a:t>th</a:t>
            </a:r>
            <a:r>
              <a:rPr lang="en-US" baseline="0" dirty="0" smtClean="0"/>
              <a:t> just the autumn, Tuesday 14</a:t>
            </a:r>
            <a:r>
              <a:rPr lang="en-US" baseline="30000" dirty="0" smtClean="0"/>
              <a:t>th</a:t>
            </a:r>
            <a:r>
              <a:rPr lang="en-US" baseline="0" dirty="0" smtClean="0"/>
              <a:t> Autumn and spring and then Wednesday 15</a:t>
            </a:r>
            <a:r>
              <a:rPr lang="en-US" baseline="30000" dirty="0" smtClean="0"/>
              <a:t>th</a:t>
            </a:r>
            <a:r>
              <a:rPr lang="en-US" baseline="0" dirty="0" smtClean="0"/>
              <a:t> all children in. </a:t>
            </a:r>
          </a:p>
          <a:p>
            <a:r>
              <a:rPr lang="en-US" baseline="0" dirty="0" smtClean="0"/>
              <a:t>At the stay and play session we would like parents to leave their child in the outdoor area. We found last year the children settled much easier </a:t>
            </a:r>
            <a:r>
              <a:rPr lang="en-US" baseline="0" dirty="0" err="1" smtClean="0"/>
              <a:t>nad</a:t>
            </a:r>
            <a:r>
              <a:rPr lang="en-US" baseline="0" dirty="0" smtClean="0"/>
              <a:t> quicker. </a:t>
            </a:r>
            <a:endParaRPr lang="en-GB" dirty="0"/>
          </a:p>
        </p:txBody>
      </p:sp>
      <p:sp>
        <p:nvSpPr>
          <p:cNvPr id="4" name="Slide Number Placeholder 3"/>
          <p:cNvSpPr>
            <a:spLocks noGrp="1"/>
          </p:cNvSpPr>
          <p:nvPr>
            <p:ph type="sldNum" sz="quarter" idx="10"/>
          </p:nvPr>
        </p:nvSpPr>
        <p:spPr/>
        <p:txBody>
          <a:bodyPr/>
          <a:lstStyle/>
          <a:p>
            <a:fld id="{C8C49793-8F6D-416F-A125-D2F4A246AD08}" type="slidenum">
              <a:rPr lang="en-GB" smtClean="0"/>
              <a:t>3</a:t>
            </a:fld>
            <a:endParaRPr lang="en-GB"/>
          </a:p>
        </p:txBody>
      </p:sp>
    </p:spTree>
    <p:extLst>
      <p:ext uri="{BB962C8B-B14F-4D97-AF65-F5344CB8AC3E}">
        <p14:creationId xmlns:p14="http://schemas.microsoft.com/office/powerpoint/2010/main" val="2974912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explain the changes – they</a:t>
            </a:r>
            <a:r>
              <a:rPr lang="en-US" baseline="0" dirty="0" smtClean="0"/>
              <a:t> have become more concise and enable a better transition into year 1 and the curriculum they will follow. </a:t>
            </a:r>
          </a:p>
          <a:p>
            <a:r>
              <a:rPr lang="en-US" baseline="0" dirty="0" smtClean="0"/>
              <a:t>Give an example of what this looks like in </a:t>
            </a:r>
            <a:r>
              <a:rPr lang="en-US" baseline="0" dirty="0" smtClean="0"/>
              <a:t>EYFS, the main headings are the same however the sub heading </a:t>
            </a:r>
            <a:r>
              <a:rPr lang="en-US" baseline="0" smtClean="0"/>
              <a:t>have changed. </a:t>
            </a:r>
            <a:endParaRPr lang="en-GB" dirty="0"/>
          </a:p>
        </p:txBody>
      </p:sp>
      <p:sp>
        <p:nvSpPr>
          <p:cNvPr id="4" name="Slide Number Placeholder 3"/>
          <p:cNvSpPr>
            <a:spLocks noGrp="1"/>
          </p:cNvSpPr>
          <p:nvPr>
            <p:ph type="sldNum" sz="quarter" idx="10"/>
          </p:nvPr>
        </p:nvSpPr>
        <p:spPr/>
        <p:txBody>
          <a:bodyPr/>
          <a:lstStyle/>
          <a:p>
            <a:fld id="{C8C49793-8F6D-416F-A125-D2F4A246AD08}" type="slidenum">
              <a:rPr lang="en-GB" smtClean="0"/>
              <a:t>6</a:t>
            </a:fld>
            <a:endParaRPr lang="en-GB"/>
          </a:p>
        </p:txBody>
      </p:sp>
    </p:spTree>
    <p:extLst>
      <p:ext uri="{BB962C8B-B14F-4D97-AF65-F5344CB8AC3E}">
        <p14:creationId xmlns:p14="http://schemas.microsoft.com/office/powerpoint/2010/main" val="360776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we are waiting for</a:t>
            </a:r>
            <a:r>
              <a:rPr lang="en-US" baseline="0" dirty="0" smtClean="0"/>
              <a:t> the validation list to be released but this is not until March 2022. If it I not on this list we will consider another way of teaching your child's phonics. </a:t>
            </a:r>
            <a:endParaRPr lang="en-GB" dirty="0"/>
          </a:p>
        </p:txBody>
      </p:sp>
      <p:sp>
        <p:nvSpPr>
          <p:cNvPr id="4" name="Slide Number Placeholder 3"/>
          <p:cNvSpPr>
            <a:spLocks noGrp="1"/>
          </p:cNvSpPr>
          <p:nvPr>
            <p:ph type="sldNum" sz="quarter" idx="10"/>
          </p:nvPr>
        </p:nvSpPr>
        <p:spPr/>
        <p:txBody>
          <a:bodyPr/>
          <a:lstStyle/>
          <a:p>
            <a:fld id="{C8C49793-8F6D-416F-A125-D2F4A246AD08}" type="slidenum">
              <a:rPr lang="en-GB" smtClean="0"/>
              <a:t>7</a:t>
            </a:fld>
            <a:endParaRPr lang="en-GB"/>
          </a:p>
        </p:txBody>
      </p:sp>
    </p:spTree>
    <p:extLst>
      <p:ext uri="{BB962C8B-B14F-4D97-AF65-F5344CB8AC3E}">
        <p14:creationId xmlns:p14="http://schemas.microsoft.com/office/powerpoint/2010/main" val="3362899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Snack – please do not send any other</a:t>
            </a:r>
            <a:r>
              <a:rPr lang="en-US" baseline="0" dirty="0" smtClean="0"/>
              <a:t> snack in for your child. In you welcome pack there is a form that needs to filled in for Cool Milk. This will allow school to get he milk for you child. It is free until they are 4 but you will have to pay once your child turn 5. </a:t>
            </a:r>
            <a:endParaRPr lang="en-GB" dirty="0"/>
          </a:p>
        </p:txBody>
      </p:sp>
      <p:sp>
        <p:nvSpPr>
          <p:cNvPr id="4" name="Slide Number Placeholder 3"/>
          <p:cNvSpPr>
            <a:spLocks noGrp="1"/>
          </p:cNvSpPr>
          <p:nvPr>
            <p:ph type="sldNum" sz="quarter" idx="10"/>
          </p:nvPr>
        </p:nvSpPr>
        <p:spPr/>
        <p:txBody>
          <a:bodyPr/>
          <a:lstStyle/>
          <a:p>
            <a:fld id="{C8C49793-8F6D-416F-A125-D2F4A246AD08}" type="slidenum">
              <a:rPr lang="en-GB" smtClean="0"/>
              <a:t>15</a:t>
            </a:fld>
            <a:endParaRPr lang="en-GB"/>
          </a:p>
        </p:txBody>
      </p:sp>
    </p:spTree>
    <p:extLst>
      <p:ext uri="{BB962C8B-B14F-4D97-AF65-F5344CB8AC3E}">
        <p14:creationId xmlns:p14="http://schemas.microsoft.com/office/powerpoint/2010/main" val="3419603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pestryjourna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A8174-1AFB-4847-AAC4-FBCB5BE61B07}"/>
              </a:ext>
            </a:extLst>
          </p:cNvPr>
          <p:cNvSpPr>
            <a:spLocks noGrp="1"/>
          </p:cNvSpPr>
          <p:nvPr>
            <p:ph type="ctrTitle"/>
          </p:nvPr>
        </p:nvSpPr>
        <p:spPr/>
        <p:txBody>
          <a:bodyPr anchor="ctr"/>
          <a:lstStyle/>
          <a:p>
            <a:pPr algn="ctr"/>
            <a:r>
              <a:rPr lang="en-GB" dirty="0" smtClean="0"/>
              <a:t>Starting </a:t>
            </a:r>
            <a:r>
              <a:rPr lang="en-GB" dirty="0" err="1" smtClean="0"/>
              <a:t>Cayton</a:t>
            </a:r>
            <a:r>
              <a:rPr lang="en-GB" dirty="0" smtClean="0"/>
              <a:t> School </a:t>
            </a:r>
            <a:endParaRPr lang="en-US" dirty="0"/>
          </a:p>
        </p:txBody>
      </p:sp>
      <p:sp>
        <p:nvSpPr>
          <p:cNvPr id="3" name="Subtitle 2">
            <a:extLst>
              <a:ext uri="{FF2B5EF4-FFF2-40B4-BE49-F238E27FC236}">
                <a16:creationId xmlns:a16="http://schemas.microsoft.com/office/drawing/2014/main" id="{0B503FA1-6E1B-824F-80A0-B033A14B2DA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0610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EA573-11CE-DB4D-9EF5-6FB3829E7BDE}"/>
              </a:ext>
            </a:extLst>
          </p:cNvPr>
          <p:cNvSpPr>
            <a:spLocks noGrp="1"/>
          </p:cNvSpPr>
          <p:nvPr>
            <p:ph type="title"/>
          </p:nvPr>
        </p:nvSpPr>
        <p:spPr/>
        <p:txBody>
          <a:bodyPr/>
          <a:lstStyle/>
          <a:p>
            <a:r>
              <a:rPr lang="en-GB" dirty="0"/>
              <a:t>The Classroom! </a:t>
            </a:r>
            <a:endParaRPr lang="en-US" dirty="0"/>
          </a:p>
        </p:txBody>
      </p:sp>
      <p:sp>
        <p:nvSpPr>
          <p:cNvPr id="3" name="Content Placeholder 2">
            <a:extLst>
              <a:ext uri="{FF2B5EF4-FFF2-40B4-BE49-F238E27FC236}">
                <a16:creationId xmlns:a16="http://schemas.microsoft.com/office/drawing/2014/main" id="{681202AC-85F5-3544-AB6A-671828045F37}"/>
              </a:ext>
            </a:extLst>
          </p:cNvPr>
          <p:cNvSpPr>
            <a:spLocks noGrp="1"/>
          </p:cNvSpPr>
          <p:nvPr>
            <p:ph idx="1"/>
          </p:nvPr>
        </p:nvSpPr>
        <p:spPr/>
        <p:txBody>
          <a:bodyPr/>
          <a:lstStyle/>
          <a:p>
            <a:r>
              <a:rPr lang="en-GB" dirty="0"/>
              <a:t>Different areas within the indoor and outdoor area. </a:t>
            </a:r>
          </a:p>
          <a:p>
            <a:r>
              <a:rPr lang="en-GB" dirty="0"/>
              <a:t>Lots of floor space for the children to spread out. </a:t>
            </a:r>
          </a:p>
          <a:p>
            <a:r>
              <a:rPr lang="en-GB" dirty="0"/>
              <a:t>Quality resources accessible by the children. </a:t>
            </a:r>
          </a:p>
          <a:p>
            <a:r>
              <a:rPr lang="en-GB" dirty="0"/>
              <a:t>Language rich </a:t>
            </a:r>
            <a:r>
              <a:rPr lang="en-GB" dirty="0" smtClean="0"/>
              <a:t>environment, with </a:t>
            </a:r>
            <a:r>
              <a:rPr lang="en-GB" dirty="0"/>
              <a:t>everything labelled with pictures.</a:t>
            </a:r>
          </a:p>
          <a:p>
            <a:r>
              <a:rPr lang="en-GB" dirty="0"/>
              <a:t>Resources enhanced throughout each week according to what the children have been doing. </a:t>
            </a:r>
          </a:p>
        </p:txBody>
      </p:sp>
    </p:spTree>
    <p:extLst>
      <p:ext uri="{BB962C8B-B14F-4D97-AF65-F5344CB8AC3E}">
        <p14:creationId xmlns:p14="http://schemas.microsoft.com/office/powerpoint/2010/main" val="624310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9464-70F0-6448-8CDA-ED170E7EE237}"/>
              </a:ext>
            </a:extLst>
          </p:cNvPr>
          <p:cNvSpPr>
            <a:spLocks noGrp="1"/>
          </p:cNvSpPr>
          <p:nvPr>
            <p:ph type="title"/>
          </p:nvPr>
        </p:nvSpPr>
        <p:spPr/>
        <p:txBody>
          <a:bodyPr/>
          <a:lstStyle/>
          <a:p>
            <a:r>
              <a:rPr lang="en-GB" dirty="0"/>
              <a:t>Children’s Learning Journeys</a:t>
            </a:r>
            <a:endParaRPr lang="en-US" dirty="0"/>
          </a:p>
        </p:txBody>
      </p:sp>
      <p:sp>
        <p:nvSpPr>
          <p:cNvPr id="3" name="Content Placeholder 2">
            <a:extLst>
              <a:ext uri="{FF2B5EF4-FFF2-40B4-BE49-F238E27FC236}">
                <a16:creationId xmlns:a16="http://schemas.microsoft.com/office/drawing/2014/main" id="{26B46FA1-D34F-E74E-A0C2-4C08167D4F14}"/>
              </a:ext>
            </a:extLst>
          </p:cNvPr>
          <p:cNvSpPr>
            <a:spLocks noGrp="1"/>
          </p:cNvSpPr>
          <p:nvPr>
            <p:ph idx="1"/>
          </p:nvPr>
        </p:nvSpPr>
        <p:spPr/>
        <p:txBody>
          <a:bodyPr/>
          <a:lstStyle/>
          <a:p>
            <a:r>
              <a:rPr lang="en-GB" dirty="0"/>
              <a:t>New curriculum has given us the opportunity to spend more time interacting and playing with the children. </a:t>
            </a:r>
          </a:p>
          <a:p>
            <a:r>
              <a:rPr lang="en-GB" dirty="0" smtClean="0"/>
              <a:t>5 </a:t>
            </a:r>
            <a:r>
              <a:rPr lang="en-GB" dirty="0"/>
              <a:t>focus children per week. </a:t>
            </a:r>
          </a:p>
          <a:p>
            <a:r>
              <a:rPr lang="en-GB" dirty="0"/>
              <a:t>Letter will go out to the focus children the Friday before with a little form to fill in. </a:t>
            </a:r>
          </a:p>
          <a:p>
            <a:r>
              <a:rPr lang="en-GB" dirty="0"/>
              <a:t>Follow the children’s interests entirely and set up resources as the week goes on to develop and extend their play. </a:t>
            </a:r>
          </a:p>
          <a:p>
            <a:r>
              <a:rPr lang="en-GB" dirty="0"/>
              <a:t>We will use the curriculum to support planning and assessment. </a:t>
            </a:r>
          </a:p>
        </p:txBody>
      </p:sp>
    </p:spTree>
    <p:extLst>
      <p:ext uri="{BB962C8B-B14F-4D97-AF65-F5344CB8AC3E}">
        <p14:creationId xmlns:p14="http://schemas.microsoft.com/office/powerpoint/2010/main" val="3223054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FBFC2-523B-034E-BB4E-2BCD97C4AE50}"/>
              </a:ext>
            </a:extLst>
          </p:cNvPr>
          <p:cNvSpPr>
            <a:spLocks noGrp="1"/>
          </p:cNvSpPr>
          <p:nvPr>
            <p:ph type="title"/>
          </p:nvPr>
        </p:nvSpPr>
        <p:spPr/>
        <p:txBody>
          <a:bodyPr/>
          <a:lstStyle/>
          <a:p>
            <a:r>
              <a:rPr lang="en-GB" dirty="0"/>
              <a:t>Children’s Learning Journeys cont… </a:t>
            </a:r>
            <a:endParaRPr lang="en-US" dirty="0"/>
          </a:p>
        </p:txBody>
      </p:sp>
      <p:sp>
        <p:nvSpPr>
          <p:cNvPr id="3" name="Content Placeholder 2">
            <a:extLst>
              <a:ext uri="{FF2B5EF4-FFF2-40B4-BE49-F238E27FC236}">
                <a16:creationId xmlns:a16="http://schemas.microsoft.com/office/drawing/2014/main" id="{7D6A164E-A7C3-3940-8959-4FD58B69FAB3}"/>
              </a:ext>
            </a:extLst>
          </p:cNvPr>
          <p:cNvSpPr>
            <a:spLocks noGrp="1"/>
          </p:cNvSpPr>
          <p:nvPr>
            <p:ph idx="1"/>
          </p:nvPr>
        </p:nvSpPr>
        <p:spPr/>
        <p:txBody>
          <a:bodyPr/>
          <a:lstStyle/>
          <a:p>
            <a:r>
              <a:rPr lang="en-GB" dirty="0"/>
              <a:t>We will record your child’s lovely learning throughout their focus week. </a:t>
            </a:r>
          </a:p>
          <a:p>
            <a:r>
              <a:rPr lang="en-GB" dirty="0"/>
              <a:t>This will be put on to Tapestry with photos. </a:t>
            </a:r>
          </a:p>
          <a:p>
            <a:r>
              <a:rPr lang="en-GB" dirty="0"/>
              <a:t>Learning will be going on all around us so even if it’s not their focus week we will still be recording learning as snap shots known as WOW moments which we will put onto Tapestry. </a:t>
            </a:r>
          </a:p>
          <a:p>
            <a:r>
              <a:rPr lang="en-GB" dirty="0"/>
              <a:t>Children will have a folder for any physical paper that you are welcome to look at at anytime. </a:t>
            </a:r>
            <a:endParaRPr lang="en-US" dirty="0"/>
          </a:p>
        </p:txBody>
      </p:sp>
    </p:spTree>
    <p:extLst>
      <p:ext uri="{BB962C8B-B14F-4D97-AF65-F5344CB8AC3E}">
        <p14:creationId xmlns:p14="http://schemas.microsoft.com/office/powerpoint/2010/main" val="974110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CC3BD-AB1C-CE46-B2A6-B17CC4F8D2DA}"/>
              </a:ext>
            </a:extLst>
          </p:cNvPr>
          <p:cNvSpPr>
            <a:spLocks noGrp="1"/>
          </p:cNvSpPr>
          <p:nvPr>
            <p:ph type="title"/>
          </p:nvPr>
        </p:nvSpPr>
        <p:spPr/>
        <p:txBody>
          <a:bodyPr/>
          <a:lstStyle/>
          <a:p>
            <a:r>
              <a:rPr lang="en-GB" dirty="0"/>
              <a:t>Celebrating Children’s Learning </a:t>
            </a:r>
            <a:endParaRPr lang="en-US" dirty="0"/>
          </a:p>
        </p:txBody>
      </p:sp>
      <p:sp>
        <p:nvSpPr>
          <p:cNvPr id="3" name="Content Placeholder 2">
            <a:extLst>
              <a:ext uri="{FF2B5EF4-FFF2-40B4-BE49-F238E27FC236}">
                <a16:creationId xmlns:a16="http://schemas.microsoft.com/office/drawing/2014/main" id="{894D3FFB-6247-3A47-A6E0-E1B4151A9817}"/>
              </a:ext>
            </a:extLst>
          </p:cNvPr>
          <p:cNvSpPr>
            <a:spLocks noGrp="1"/>
          </p:cNvSpPr>
          <p:nvPr>
            <p:ph idx="1"/>
          </p:nvPr>
        </p:nvSpPr>
        <p:spPr/>
        <p:txBody>
          <a:bodyPr/>
          <a:lstStyle/>
          <a:p>
            <a:r>
              <a:rPr lang="en-GB" dirty="0"/>
              <a:t>We will constantly celebrate and share children’s learning through: </a:t>
            </a:r>
          </a:p>
          <a:p>
            <a:r>
              <a:rPr lang="en-GB" dirty="0"/>
              <a:t>Regular show and tell sessions</a:t>
            </a:r>
          </a:p>
          <a:p>
            <a:r>
              <a:rPr lang="en-GB" dirty="0"/>
              <a:t>I am proud of box .</a:t>
            </a:r>
          </a:p>
          <a:p>
            <a:r>
              <a:rPr lang="en-GB" dirty="0"/>
              <a:t>Displays </a:t>
            </a:r>
          </a:p>
          <a:p>
            <a:r>
              <a:rPr lang="en-GB" dirty="0"/>
              <a:t>Sharing Wow moments with parents on Tapestry. </a:t>
            </a:r>
          </a:p>
          <a:p>
            <a:r>
              <a:rPr lang="en-GB" dirty="0"/>
              <a:t>Sharing posts on our class </a:t>
            </a:r>
            <a:r>
              <a:rPr lang="en-GB" dirty="0" smtClean="0"/>
              <a:t>Dojo </a:t>
            </a:r>
            <a:r>
              <a:rPr lang="en-GB" dirty="0"/>
              <a:t>page! </a:t>
            </a:r>
            <a:endParaRPr lang="en-US" dirty="0"/>
          </a:p>
        </p:txBody>
      </p:sp>
    </p:spTree>
    <p:extLst>
      <p:ext uri="{BB962C8B-B14F-4D97-AF65-F5344CB8AC3E}">
        <p14:creationId xmlns:p14="http://schemas.microsoft.com/office/powerpoint/2010/main" val="1379916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B30EE-2FEB-3B40-8B3D-6D88BD6EDEA5}"/>
              </a:ext>
            </a:extLst>
          </p:cNvPr>
          <p:cNvSpPr>
            <a:spLocks noGrp="1"/>
          </p:cNvSpPr>
          <p:nvPr>
            <p:ph type="title"/>
          </p:nvPr>
        </p:nvSpPr>
        <p:spPr/>
        <p:txBody>
          <a:bodyPr/>
          <a:lstStyle/>
          <a:p>
            <a:r>
              <a:rPr lang="en-GB" dirty="0"/>
              <a:t>Parent Partnership</a:t>
            </a:r>
            <a:endParaRPr lang="en-US" dirty="0"/>
          </a:p>
        </p:txBody>
      </p:sp>
      <p:sp>
        <p:nvSpPr>
          <p:cNvPr id="3" name="Content Placeholder 2">
            <a:extLst>
              <a:ext uri="{FF2B5EF4-FFF2-40B4-BE49-F238E27FC236}">
                <a16:creationId xmlns:a16="http://schemas.microsoft.com/office/drawing/2014/main" id="{71F6602D-3A09-294A-B798-34949323716A}"/>
              </a:ext>
            </a:extLst>
          </p:cNvPr>
          <p:cNvSpPr>
            <a:spLocks noGrp="1"/>
          </p:cNvSpPr>
          <p:nvPr>
            <p:ph idx="1"/>
          </p:nvPr>
        </p:nvSpPr>
        <p:spPr/>
        <p:txBody>
          <a:bodyPr>
            <a:normAutofit fontScale="77500" lnSpcReduction="20000"/>
          </a:bodyPr>
          <a:lstStyle/>
          <a:p>
            <a:r>
              <a:rPr lang="en-GB" dirty="0"/>
              <a:t>We want you to be very involved with your child’s Reception Year! </a:t>
            </a:r>
          </a:p>
          <a:p>
            <a:r>
              <a:rPr lang="en-GB" dirty="0"/>
              <a:t>You are your child’s first educator and know them best! </a:t>
            </a:r>
          </a:p>
          <a:p>
            <a:r>
              <a:rPr lang="en-GB" dirty="0"/>
              <a:t>Open door policy. </a:t>
            </a:r>
          </a:p>
          <a:p>
            <a:r>
              <a:rPr lang="en-GB" dirty="0" smtClean="0"/>
              <a:t>Ladybirds dojo </a:t>
            </a:r>
            <a:r>
              <a:rPr lang="en-GB" dirty="0"/>
              <a:t>Page! </a:t>
            </a:r>
          </a:p>
          <a:p>
            <a:r>
              <a:rPr lang="en-GB" dirty="0"/>
              <a:t>Please share with us anything you have done at home that means something to your child and we will share and celebrate it at school! </a:t>
            </a:r>
          </a:p>
          <a:p>
            <a:r>
              <a:rPr lang="en-GB" dirty="0"/>
              <a:t>Displays in the classroom – WOW moments at home. </a:t>
            </a:r>
          </a:p>
          <a:p>
            <a:r>
              <a:rPr lang="en-GB" dirty="0"/>
              <a:t>Stay and Play Sessions</a:t>
            </a:r>
          </a:p>
          <a:p>
            <a:r>
              <a:rPr lang="en-GB" dirty="0"/>
              <a:t>Contributing on Tapestry </a:t>
            </a:r>
          </a:p>
          <a:p>
            <a:r>
              <a:rPr lang="en-GB" dirty="0"/>
              <a:t>Reading at home with your child is so important. </a:t>
            </a:r>
            <a:endParaRPr lang="en-GB" dirty="0" smtClean="0"/>
          </a:p>
          <a:p>
            <a:r>
              <a:rPr lang="en-US" dirty="0" smtClean="0"/>
              <a:t>Rainbow Certificates.</a:t>
            </a:r>
            <a:endParaRPr lang="en-GB" dirty="0"/>
          </a:p>
          <a:p>
            <a:r>
              <a:rPr lang="en-GB" dirty="0"/>
              <a:t>Children will bring home phonics sounds and high frequency words to practise.</a:t>
            </a:r>
          </a:p>
          <a:p>
            <a:r>
              <a:rPr lang="en-GB" dirty="0"/>
              <a:t>Family projects will be sent home occasionally! </a:t>
            </a:r>
          </a:p>
          <a:p>
            <a:endParaRPr lang="en-US" dirty="0"/>
          </a:p>
        </p:txBody>
      </p:sp>
    </p:spTree>
    <p:extLst>
      <p:ext uri="{BB962C8B-B14F-4D97-AF65-F5344CB8AC3E}">
        <p14:creationId xmlns:p14="http://schemas.microsoft.com/office/powerpoint/2010/main" val="1251033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CDBE8-A353-494F-A6C0-E6317D4BB4F5}"/>
              </a:ext>
            </a:extLst>
          </p:cNvPr>
          <p:cNvSpPr>
            <a:spLocks noGrp="1"/>
          </p:cNvSpPr>
          <p:nvPr>
            <p:ph type="title"/>
          </p:nvPr>
        </p:nvSpPr>
        <p:spPr/>
        <p:txBody>
          <a:bodyPr/>
          <a:lstStyle/>
          <a:p>
            <a:r>
              <a:rPr lang="en-GB" dirty="0"/>
              <a:t>House Keeping! </a:t>
            </a:r>
            <a:endParaRPr lang="en-US" dirty="0"/>
          </a:p>
        </p:txBody>
      </p:sp>
      <p:sp>
        <p:nvSpPr>
          <p:cNvPr id="3" name="Content Placeholder 2">
            <a:extLst>
              <a:ext uri="{FF2B5EF4-FFF2-40B4-BE49-F238E27FC236}">
                <a16:creationId xmlns:a16="http://schemas.microsoft.com/office/drawing/2014/main" id="{36AFCE1F-1FE1-C74C-9FC9-965BD31C5A72}"/>
              </a:ext>
            </a:extLst>
          </p:cNvPr>
          <p:cNvSpPr>
            <a:spLocks noGrp="1"/>
          </p:cNvSpPr>
          <p:nvPr>
            <p:ph idx="1"/>
          </p:nvPr>
        </p:nvSpPr>
        <p:spPr/>
        <p:txBody>
          <a:bodyPr>
            <a:normAutofit lnSpcReduction="10000"/>
          </a:bodyPr>
          <a:lstStyle/>
          <a:p>
            <a:r>
              <a:rPr lang="en-GB" dirty="0"/>
              <a:t>Label everything!! </a:t>
            </a:r>
          </a:p>
          <a:p>
            <a:r>
              <a:rPr lang="en-GB" dirty="0"/>
              <a:t>Please provide a pair of named wellies to keep in school, </a:t>
            </a:r>
          </a:p>
          <a:p>
            <a:r>
              <a:rPr lang="en-GB" dirty="0"/>
              <a:t>Children will need a spare clothes bag to keep </a:t>
            </a:r>
            <a:r>
              <a:rPr lang="en-GB" dirty="0" smtClean="0"/>
              <a:t>on their peg at </a:t>
            </a:r>
            <a:r>
              <a:rPr lang="en-GB" dirty="0"/>
              <a:t>school – please label everything! </a:t>
            </a:r>
            <a:endParaRPr lang="en-GB" dirty="0" smtClean="0"/>
          </a:p>
          <a:p>
            <a:r>
              <a:rPr lang="en-US" dirty="0" smtClean="0"/>
              <a:t>Children will do PE once a week, on the day of their PE they can come to school in their PE kit. </a:t>
            </a:r>
            <a:endParaRPr lang="en-GB" dirty="0"/>
          </a:p>
          <a:p>
            <a:r>
              <a:rPr lang="en-GB" dirty="0" smtClean="0"/>
              <a:t>Children </a:t>
            </a:r>
            <a:r>
              <a:rPr lang="en-GB" dirty="0"/>
              <a:t>will </a:t>
            </a:r>
            <a:r>
              <a:rPr lang="en-GB" dirty="0" smtClean="0"/>
              <a:t>be provided with a water bottle in school. They do not need to bring an extra one in with them. </a:t>
            </a:r>
          </a:p>
          <a:p>
            <a:r>
              <a:rPr lang="en-GB" dirty="0" smtClean="0"/>
              <a:t>Children </a:t>
            </a:r>
            <a:r>
              <a:rPr lang="en-GB" dirty="0"/>
              <a:t>will need to bring their book bag in each day and put in their locker. </a:t>
            </a:r>
          </a:p>
          <a:p>
            <a:r>
              <a:rPr lang="en-GB" dirty="0"/>
              <a:t>Children will be offered fruit and milk each day at snack time. </a:t>
            </a:r>
            <a:endParaRPr lang="en-US" dirty="0"/>
          </a:p>
        </p:txBody>
      </p:sp>
    </p:spTree>
    <p:extLst>
      <p:ext uri="{BB962C8B-B14F-4D97-AF65-F5344CB8AC3E}">
        <p14:creationId xmlns:p14="http://schemas.microsoft.com/office/powerpoint/2010/main" val="2349571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7651C-779C-8F43-9E12-8DB0DF4647AB}"/>
              </a:ext>
            </a:extLst>
          </p:cNvPr>
          <p:cNvSpPr>
            <a:spLocks noGrp="1"/>
          </p:cNvSpPr>
          <p:nvPr>
            <p:ph type="title"/>
          </p:nvPr>
        </p:nvSpPr>
        <p:spPr/>
        <p:txBody>
          <a:bodyPr/>
          <a:lstStyle/>
          <a:p>
            <a:r>
              <a:rPr lang="en-GB" dirty="0"/>
              <a:t>Reading Books</a:t>
            </a:r>
            <a:endParaRPr lang="en-US" dirty="0"/>
          </a:p>
        </p:txBody>
      </p:sp>
      <p:sp>
        <p:nvSpPr>
          <p:cNvPr id="3" name="Content Placeholder 2">
            <a:extLst>
              <a:ext uri="{FF2B5EF4-FFF2-40B4-BE49-F238E27FC236}">
                <a16:creationId xmlns:a16="http://schemas.microsoft.com/office/drawing/2014/main" id="{61406FF5-7A49-C145-989B-6F772927A15B}"/>
              </a:ext>
            </a:extLst>
          </p:cNvPr>
          <p:cNvSpPr>
            <a:spLocks noGrp="1"/>
          </p:cNvSpPr>
          <p:nvPr>
            <p:ph idx="1"/>
          </p:nvPr>
        </p:nvSpPr>
        <p:spPr/>
        <p:txBody>
          <a:bodyPr/>
          <a:lstStyle/>
          <a:p>
            <a:r>
              <a:rPr lang="en-GB" dirty="0"/>
              <a:t>Children will be given their own reading diary. Please write in it when your child has read to you. </a:t>
            </a:r>
          </a:p>
          <a:p>
            <a:r>
              <a:rPr lang="en-GB" dirty="0"/>
              <a:t>Reading books will be sent home in the first few weeks after starting. </a:t>
            </a:r>
          </a:p>
          <a:p>
            <a:r>
              <a:rPr lang="en-GB" dirty="0" smtClean="0"/>
              <a:t>We </a:t>
            </a:r>
            <a:r>
              <a:rPr lang="en-GB" dirty="0"/>
              <a:t>will hear the children read individually once a week. We will write in their diary when we’ve heard them read! </a:t>
            </a:r>
            <a:endParaRPr lang="en-GB" dirty="0" smtClean="0"/>
          </a:p>
          <a:p>
            <a:r>
              <a:rPr lang="en-US" dirty="0" smtClean="0"/>
              <a:t>New Rainbow certificates and stamp chart.</a:t>
            </a:r>
            <a:endParaRPr lang="en-US" dirty="0"/>
          </a:p>
        </p:txBody>
      </p:sp>
    </p:spTree>
    <p:extLst>
      <p:ext uri="{BB962C8B-B14F-4D97-AF65-F5344CB8AC3E}">
        <p14:creationId xmlns:p14="http://schemas.microsoft.com/office/powerpoint/2010/main" val="1404351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DAB26-8BA5-4449-BCF9-A09AC251AD99}"/>
              </a:ext>
            </a:extLst>
          </p:cNvPr>
          <p:cNvSpPr>
            <a:spLocks noGrp="1"/>
          </p:cNvSpPr>
          <p:nvPr>
            <p:ph type="title"/>
          </p:nvPr>
        </p:nvSpPr>
        <p:spPr/>
        <p:txBody>
          <a:bodyPr/>
          <a:lstStyle/>
          <a:p>
            <a:r>
              <a:rPr lang="en-GB" dirty="0" smtClean="0"/>
              <a:t>Stay and Plays </a:t>
            </a:r>
            <a:r>
              <a:rPr lang="en-GB" dirty="0"/>
              <a:t>Meetings in September </a:t>
            </a:r>
            <a:endParaRPr lang="en-US" dirty="0"/>
          </a:p>
        </p:txBody>
      </p:sp>
      <p:sp>
        <p:nvSpPr>
          <p:cNvPr id="3" name="Content Placeholder 2">
            <a:extLst>
              <a:ext uri="{FF2B5EF4-FFF2-40B4-BE49-F238E27FC236}">
                <a16:creationId xmlns:a16="http://schemas.microsoft.com/office/drawing/2014/main" id="{1026335D-F3CA-FB40-9F54-A9A532A75CF5}"/>
              </a:ext>
            </a:extLst>
          </p:cNvPr>
          <p:cNvSpPr>
            <a:spLocks noGrp="1"/>
          </p:cNvSpPr>
          <p:nvPr>
            <p:ph idx="1"/>
          </p:nvPr>
        </p:nvSpPr>
        <p:spPr/>
        <p:txBody>
          <a:bodyPr/>
          <a:lstStyle/>
          <a:p>
            <a:r>
              <a:rPr lang="en-GB" dirty="0" smtClean="0"/>
              <a:t>If your child can bring their All About Me Booklet, we will go through these with them. </a:t>
            </a:r>
          </a:p>
          <a:p>
            <a:r>
              <a:rPr lang="en-US" dirty="0" smtClean="0"/>
              <a:t>If you can bring all the forms with you from the welcome pack. Ensuring everything is signed. </a:t>
            </a:r>
          </a:p>
          <a:p>
            <a:r>
              <a:rPr lang="en-GB" dirty="0" smtClean="0"/>
              <a:t>Talk about your child’s interests and what they would like to see out in our provision. </a:t>
            </a:r>
          </a:p>
          <a:p>
            <a:r>
              <a:rPr lang="en-GB" dirty="0" smtClean="0"/>
              <a:t>Show </a:t>
            </a:r>
            <a:r>
              <a:rPr lang="en-GB" dirty="0"/>
              <a:t>you their </a:t>
            </a:r>
            <a:r>
              <a:rPr lang="en-GB" dirty="0" smtClean="0"/>
              <a:t>peg and tray. </a:t>
            </a:r>
            <a:endParaRPr lang="en-GB" dirty="0"/>
          </a:p>
          <a:p>
            <a:r>
              <a:rPr lang="en-GB" dirty="0"/>
              <a:t>Familiarise them with the classroom and the toilets. </a:t>
            </a:r>
            <a:endParaRPr lang="en-GB" dirty="0" smtClean="0"/>
          </a:p>
          <a:p>
            <a:r>
              <a:rPr lang="en-US" dirty="0" smtClean="0"/>
              <a:t>Let them play!</a:t>
            </a:r>
            <a:endParaRPr lang="en-GB" dirty="0"/>
          </a:p>
        </p:txBody>
      </p:sp>
    </p:spTree>
    <p:extLst>
      <p:ext uri="{BB962C8B-B14F-4D97-AF65-F5344CB8AC3E}">
        <p14:creationId xmlns:p14="http://schemas.microsoft.com/office/powerpoint/2010/main" val="3869541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4F969-FFC1-3E4A-B716-429F7C38CA98}"/>
              </a:ext>
            </a:extLst>
          </p:cNvPr>
          <p:cNvSpPr>
            <a:spLocks noGrp="1"/>
          </p:cNvSpPr>
          <p:nvPr>
            <p:ph type="title"/>
          </p:nvPr>
        </p:nvSpPr>
        <p:spPr/>
        <p:txBody>
          <a:bodyPr/>
          <a:lstStyle/>
          <a:p>
            <a:r>
              <a:rPr lang="en-GB" dirty="0"/>
              <a:t>Welcome to </a:t>
            </a:r>
            <a:r>
              <a:rPr lang="en-GB" dirty="0" err="1" smtClean="0"/>
              <a:t>Cayton</a:t>
            </a:r>
            <a:r>
              <a:rPr lang="en-GB" dirty="0" smtClean="0"/>
              <a:t> School! </a:t>
            </a:r>
            <a:endParaRPr lang="en-US" dirty="0"/>
          </a:p>
        </p:txBody>
      </p:sp>
      <p:sp>
        <p:nvSpPr>
          <p:cNvPr id="3" name="Content Placeholder 2">
            <a:extLst>
              <a:ext uri="{FF2B5EF4-FFF2-40B4-BE49-F238E27FC236}">
                <a16:creationId xmlns:a16="http://schemas.microsoft.com/office/drawing/2014/main" id="{ADB950A6-DEA3-FD4D-AB1D-30B15FB0FEEB}"/>
              </a:ext>
            </a:extLst>
          </p:cNvPr>
          <p:cNvSpPr>
            <a:spLocks noGrp="1"/>
          </p:cNvSpPr>
          <p:nvPr>
            <p:ph idx="1"/>
          </p:nvPr>
        </p:nvSpPr>
        <p:spPr/>
        <p:txBody>
          <a:bodyPr/>
          <a:lstStyle/>
          <a:p>
            <a:r>
              <a:rPr lang="en-GB" dirty="0"/>
              <a:t>Welcome! </a:t>
            </a:r>
          </a:p>
          <a:p>
            <a:r>
              <a:rPr lang="en-GB" dirty="0"/>
              <a:t>Meet the team! </a:t>
            </a:r>
          </a:p>
          <a:p>
            <a:r>
              <a:rPr lang="en-GB" dirty="0"/>
              <a:t>Mrs </a:t>
            </a:r>
            <a:r>
              <a:rPr lang="en-GB" dirty="0" smtClean="0"/>
              <a:t>Oliver </a:t>
            </a:r>
            <a:r>
              <a:rPr lang="en-GB" dirty="0"/>
              <a:t>– Monday to </a:t>
            </a:r>
            <a:r>
              <a:rPr lang="en-GB" dirty="0" smtClean="0"/>
              <a:t>Wednesday </a:t>
            </a:r>
            <a:endParaRPr lang="en-GB" dirty="0"/>
          </a:p>
          <a:p>
            <a:r>
              <a:rPr lang="en-GB" dirty="0" smtClean="0"/>
              <a:t>Mrs Forrest  - Thurs and Friday</a:t>
            </a:r>
            <a:endParaRPr lang="en-GB" dirty="0"/>
          </a:p>
          <a:p>
            <a:r>
              <a:rPr lang="en-US" dirty="0" err="1" smtClean="0"/>
              <a:t>Ms</a:t>
            </a:r>
            <a:r>
              <a:rPr lang="en-US" dirty="0" smtClean="0"/>
              <a:t> Stacey</a:t>
            </a:r>
          </a:p>
          <a:p>
            <a:r>
              <a:rPr lang="en-US" dirty="0" err="1" smtClean="0"/>
              <a:t>Mrs</a:t>
            </a:r>
            <a:r>
              <a:rPr lang="en-US" dirty="0" smtClean="0"/>
              <a:t> Brannon – Will also see children out of school on a Thursday and Friday.</a:t>
            </a:r>
            <a:endParaRPr lang="en-GB" dirty="0"/>
          </a:p>
          <a:p>
            <a:endParaRPr lang="en-US" dirty="0"/>
          </a:p>
        </p:txBody>
      </p:sp>
    </p:spTree>
    <p:extLst>
      <p:ext uri="{BB962C8B-B14F-4D97-AF65-F5344CB8AC3E}">
        <p14:creationId xmlns:p14="http://schemas.microsoft.com/office/powerpoint/2010/main" val="954211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B4931-8A03-1745-9C30-65340D4BF920}"/>
              </a:ext>
            </a:extLst>
          </p:cNvPr>
          <p:cNvSpPr>
            <a:spLocks noGrp="1"/>
          </p:cNvSpPr>
          <p:nvPr>
            <p:ph type="title"/>
          </p:nvPr>
        </p:nvSpPr>
        <p:spPr/>
        <p:txBody>
          <a:bodyPr/>
          <a:lstStyle/>
          <a:p>
            <a:r>
              <a:rPr lang="en-GB" dirty="0"/>
              <a:t>Settling into school</a:t>
            </a:r>
            <a:endParaRPr lang="en-US" dirty="0"/>
          </a:p>
        </p:txBody>
      </p:sp>
      <p:sp>
        <p:nvSpPr>
          <p:cNvPr id="3" name="Content Placeholder 2">
            <a:extLst>
              <a:ext uri="{FF2B5EF4-FFF2-40B4-BE49-F238E27FC236}">
                <a16:creationId xmlns:a16="http://schemas.microsoft.com/office/drawing/2014/main" id="{23D195F1-EEBC-D041-8D25-4F2B73F262E4}"/>
              </a:ext>
            </a:extLst>
          </p:cNvPr>
          <p:cNvSpPr>
            <a:spLocks noGrp="1"/>
          </p:cNvSpPr>
          <p:nvPr>
            <p:ph idx="1"/>
          </p:nvPr>
        </p:nvSpPr>
        <p:spPr/>
        <p:txBody>
          <a:bodyPr/>
          <a:lstStyle/>
          <a:p>
            <a:r>
              <a:rPr lang="en-US" dirty="0" smtClean="0"/>
              <a:t>Stay and play sessions  will be arrange from 7-10</a:t>
            </a:r>
            <a:r>
              <a:rPr lang="en-US" baseline="30000" dirty="0" smtClean="0"/>
              <a:t>th</a:t>
            </a:r>
            <a:r>
              <a:rPr lang="en-US" dirty="0" smtClean="0"/>
              <a:t> September. Further details will be sent out later in June. </a:t>
            </a:r>
          </a:p>
          <a:p>
            <a:r>
              <a:rPr lang="en-US" dirty="0" smtClean="0"/>
              <a:t>Book and Bun sessions during the first half term if </a:t>
            </a:r>
            <a:r>
              <a:rPr lang="en-US" dirty="0" err="1" smtClean="0"/>
              <a:t>Covid</a:t>
            </a:r>
            <a:r>
              <a:rPr lang="en-US" dirty="0" smtClean="0"/>
              <a:t> allows. </a:t>
            </a:r>
          </a:p>
          <a:p>
            <a:r>
              <a:rPr lang="en-US" dirty="0" smtClean="0"/>
              <a:t>Children have a staggered start to school the first week back.</a:t>
            </a:r>
            <a:endParaRPr lang="en-GB" dirty="0"/>
          </a:p>
          <a:p>
            <a:r>
              <a:rPr lang="en-GB" dirty="0" smtClean="0"/>
              <a:t>Children </a:t>
            </a:r>
            <a:r>
              <a:rPr lang="en-GB" dirty="0"/>
              <a:t>start full time on </a:t>
            </a:r>
            <a:r>
              <a:rPr lang="en-GB" dirty="0" smtClean="0"/>
              <a:t>Wednesday 15</a:t>
            </a:r>
            <a:r>
              <a:rPr lang="en-GB" baseline="30000" dirty="0" smtClean="0"/>
              <a:t>th</a:t>
            </a:r>
            <a:r>
              <a:rPr lang="en-GB" dirty="0" smtClean="0"/>
              <a:t> September.</a:t>
            </a:r>
          </a:p>
          <a:p>
            <a:r>
              <a:rPr lang="en-US" dirty="0" smtClean="0"/>
              <a:t>At the moment the children have staggered starts time, we start at 9am and finish at 310pm, however this might change depending on </a:t>
            </a:r>
            <a:r>
              <a:rPr lang="en-US" dirty="0" err="1" smtClean="0"/>
              <a:t>Covid</a:t>
            </a:r>
            <a:r>
              <a:rPr lang="en-US" dirty="0" smtClean="0"/>
              <a:t>. We will update you if this happens. </a:t>
            </a:r>
            <a:endParaRPr lang="en-GB" dirty="0"/>
          </a:p>
        </p:txBody>
      </p:sp>
    </p:spTree>
    <p:extLst>
      <p:ext uri="{BB962C8B-B14F-4D97-AF65-F5344CB8AC3E}">
        <p14:creationId xmlns:p14="http://schemas.microsoft.com/office/powerpoint/2010/main" val="3052231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32EA2-D080-9041-9E71-64C629DE956B}"/>
              </a:ext>
            </a:extLst>
          </p:cNvPr>
          <p:cNvSpPr>
            <a:spLocks noGrp="1"/>
          </p:cNvSpPr>
          <p:nvPr>
            <p:ph type="title"/>
          </p:nvPr>
        </p:nvSpPr>
        <p:spPr/>
        <p:txBody>
          <a:bodyPr/>
          <a:lstStyle/>
          <a:p>
            <a:r>
              <a:rPr lang="en-GB" dirty="0" smtClean="0"/>
              <a:t>Tapestry and Class dojo.</a:t>
            </a:r>
            <a:endParaRPr lang="en-US" dirty="0"/>
          </a:p>
        </p:txBody>
      </p:sp>
      <p:sp>
        <p:nvSpPr>
          <p:cNvPr id="3" name="Content Placeholder 2">
            <a:extLst>
              <a:ext uri="{FF2B5EF4-FFF2-40B4-BE49-F238E27FC236}">
                <a16:creationId xmlns:a16="http://schemas.microsoft.com/office/drawing/2014/main" id="{6BA446D0-6285-1648-B110-238B8673A848}"/>
              </a:ext>
            </a:extLst>
          </p:cNvPr>
          <p:cNvSpPr>
            <a:spLocks noGrp="1"/>
          </p:cNvSpPr>
          <p:nvPr>
            <p:ph idx="1"/>
          </p:nvPr>
        </p:nvSpPr>
        <p:spPr/>
        <p:txBody>
          <a:bodyPr/>
          <a:lstStyle/>
          <a:p>
            <a:r>
              <a:rPr lang="en-GB" dirty="0"/>
              <a:t>Login details </a:t>
            </a:r>
            <a:r>
              <a:rPr lang="en-GB" dirty="0" smtClean="0"/>
              <a:t>will be sent out at the start of September. </a:t>
            </a:r>
            <a:endParaRPr lang="en-GB" dirty="0"/>
          </a:p>
          <a:p>
            <a:r>
              <a:rPr lang="en-GB" dirty="0"/>
              <a:t>Download the </a:t>
            </a:r>
            <a:r>
              <a:rPr lang="en-GB" dirty="0" smtClean="0"/>
              <a:t>apps. </a:t>
            </a:r>
            <a:endParaRPr lang="en-GB" dirty="0"/>
          </a:p>
          <a:p>
            <a:r>
              <a:rPr lang="en-GB" dirty="0"/>
              <a:t>See all of your children’s lovely learning throughout the year.</a:t>
            </a:r>
          </a:p>
          <a:p>
            <a:r>
              <a:rPr lang="en-GB" dirty="0"/>
              <a:t>A way of you communicating to us. </a:t>
            </a:r>
            <a:endParaRPr lang="en-GB" dirty="0" smtClean="0"/>
          </a:p>
          <a:p>
            <a:r>
              <a:rPr lang="en-US" dirty="0" smtClean="0"/>
              <a:t>Tapestry is the way we log and show your children learning and progress. </a:t>
            </a:r>
          </a:p>
          <a:p>
            <a:r>
              <a:rPr lang="en-US" dirty="0" smtClean="0"/>
              <a:t>Class dojo is the schools communication link. </a:t>
            </a:r>
            <a:endParaRPr lang="en-US" dirty="0"/>
          </a:p>
        </p:txBody>
      </p:sp>
    </p:spTree>
    <p:extLst>
      <p:ext uri="{BB962C8B-B14F-4D97-AF65-F5344CB8AC3E}">
        <p14:creationId xmlns:p14="http://schemas.microsoft.com/office/powerpoint/2010/main" val="3198213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10A37-8AB6-7B4E-9261-7FAE5DA9E2BA}"/>
              </a:ext>
            </a:extLst>
          </p:cNvPr>
          <p:cNvSpPr>
            <a:spLocks noGrp="1"/>
          </p:cNvSpPr>
          <p:nvPr>
            <p:ph type="title"/>
          </p:nvPr>
        </p:nvSpPr>
        <p:spPr/>
        <p:txBody>
          <a:bodyPr/>
          <a:lstStyle/>
          <a:p>
            <a:pPr algn="ctr"/>
            <a:r>
              <a:rPr lang="en-US" dirty="0" smtClean="0"/>
              <a:t>Tapestry Link</a:t>
            </a:r>
            <a:endParaRPr lang="en-US" dirty="0"/>
          </a:p>
        </p:txBody>
      </p:sp>
      <p:sp>
        <p:nvSpPr>
          <p:cNvPr id="3" name="Content Placeholder 2">
            <a:extLst>
              <a:ext uri="{FF2B5EF4-FFF2-40B4-BE49-F238E27FC236}">
                <a16:creationId xmlns:a16="http://schemas.microsoft.com/office/drawing/2014/main" id="{28E7829F-7C95-FC44-AFFD-71E255640FA7}"/>
              </a:ext>
            </a:extLst>
          </p:cNvPr>
          <p:cNvSpPr>
            <a:spLocks noGrp="1"/>
          </p:cNvSpPr>
          <p:nvPr>
            <p:ph idx="1"/>
          </p:nvPr>
        </p:nvSpPr>
        <p:spPr>
          <a:xfrm>
            <a:off x="2215513" y="2763170"/>
            <a:ext cx="8915400" cy="3777622"/>
          </a:xfrm>
        </p:spPr>
        <p:txBody>
          <a:bodyPr/>
          <a:lstStyle/>
          <a:p>
            <a:r>
              <a:rPr lang="en-US" dirty="0">
                <a:hlinkClick r:id="rId2"/>
              </a:rPr>
              <a:t>https://</a:t>
            </a:r>
            <a:r>
              <a:rPr lang="en-US" dirty="0" err="1">
                <a:hlinkClick r:id="rId2"/>
              </a:rPr>
              <a:t>tapestryjournal.com</a:t>
            </a:r>
            <a:endParaRPr lang="en-GB" dirty="0"/>
          </a:p>
          <a:p>
            <a:endParaRPr lang="en-GB" dirty="0"/>
          </a:p>
          <a:p>
            <a:endParaRPr lang="en-US" dirty="0"/>
          </a:p>
        </p:txBody>
      </p:sp>
    </p:spTree>
    <p:extLst>
      <p:ext uri="{BB962C8B-B14F-4D97-AF65-F5344CB8AC3E}">
        <p14:creationId xmlns:p14="http://schemas.microsoft.com/office/powerpoint/2010/main" val="3549355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8B77-730E-D54E-A21D-DD60EDE193AC}"/>
              </a:ext>
            </a:extLst>
          </p:cNvPr>
          <p:cNvSpPr>
            <a:spLocks noGrp="1"/>
          </p:cNvSpPr>
          <p:nvPr>
            <p:ph type="title"/>
          </p:nvPr>
        </p:nvSpPr>
        <p:spPr/>
        <p:txBody>
          <a:bodyPr/>
          <a:lstStyle/>
          <a:p>
            <a:r>
              <a:rPr lang="en-GB" dirty="0"/>
              <a:t>The New EYFS Curriculum</a:t>
            </a:r>
            <a:endParaRPr lang="en-US" dirty="0"/>
          </a:p>
        </p:txBody>
      </p:sp>
      <p:sp>
        <p:nvSpPr>
          <p:cNvPr id="3" name="Content Placeholder 2">
            <a:extLst>
              <a:ext uri="{FF2B5EF4-FFF2-40B4-BE49-F238E27FC236}">
                <a16:creationId xmlns:a16="http://schemas.microsoft.com/office/drawing/2014/main" id="{D807352B-2D89-A94D-BAEA-C6B2F63A71FB}"/>
              </a:ext>
            </a:extLst>
          </p:cNvPr>
          <p:cNvSpPr>
            <a:spLocks noGrp="1"/>
          </p:cNvSpPr>
          <p:nvPr>
            <p:ph idx="1"/>
          </p:nvPr>
        </p:nvSpPr>
        <p:spPr/>
        <p:txBody>
          <a:bodyPr>
            <a:normAutofit fontScale="85000" lnSpcReduction="20000"/>
          </a:bodyPr>
          <a:lstStyle/>
          <a:p>
            <a:r>
              <a:rPr lang="en-GB" dirty="0"/>
              <a:t>7 areas of learning.</a:t>
            </a:r>
          </a:p>
          <a:p>
            <a:r>
              <a:rPr lang="en-GB" dirty="0"/>
              <a:t>3 Prime Areas – </a:t>
            </a:r>
          </a:p>
          <a:p>
            <a:r>
              <a:rPr lang="en-GB" dirty="0"/>
              <a:t>Communication and Language </a:t>
            </a:r>
          </a:p>
          <a:p>
            <a:r>
              <a:rPr lang="en-GB" dirty="0"/>
              <a:t>Personal Social and Emotional Development</a:t>
            </a:r>
          </a:p>
          <a:p>
            <a:r>
              <a:rPr lang="en-GB" dirty="0"/>
              <a:t>Physical Development </a:t>
            </a:r>
          </a:p>
          <a:p>
            <a:r>
              <a:rPr lang="en-GB" dirty="0"/>
              <a:t>4 Specific Areas of Learning – </a:t>
            </a:r>
          </a:p>
          <a:p>
            <a:r>
              <a:rPr lang="en-GB" dirty="0"/>
              <a:t>Literacy</a:t>
            </a:r>
          </a:p>
          <a:p>
            <a:r>
              <a:rPr lang="en-GB" dirty="0"/>
              <a:t>Mathematics </a:t>
            </a:r>
          </a:p>
          <a:p>
            <a:r>
              <a:rPr lang="en-GB" dirty="0"/>
              <a:t>Understanding the World</a:t>
            </a:r>
          </a:p>
          <a:p>
            <a:r>
              <a:rPr lang="en-GB" dirty="0"/>
              <a:t>Expressive Arts and Design </a:t>
            </a:r>
          </a:p>
          <a:p>
            <a:r>
              <a:rPr lang="en-GB" dirty="0"/>
              <a:t>17 Early Learning Goals – </a:t>
            </a:r>
            <a:r>
              <a:rPr lang="en-GB" dirty="0" smtClean="0"/>
              <a:t>This is where we want your children to be at the end of the school year.             </a:t>
            </a:r>
            <a:endParaRPr lang="en-US" dirty="0"/>
          </a:p>
        </p:txBody>
      </p:sp>
    </p:spTree>
    <p:extLst>
      <p:ext uri="{BB962C8B-B14F-4D97-AF65-F5344CB8AC3E}">
        <p14:creationId xmlns:p14="http://schemas.microsoft.com/office/powerpoint/2010/main" val="2289259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3AFCA-4659-944D-A57E-F3365C13DA14}"/>
              </a:ext>
            </a:extLst>
          </p:cNvPr>
          <p:cNvSpPr>
            <a:spLocks noGrp="1"/>
          </p:cNvSpPr>
          <p:nvPr>
            <p:ph type="title"/>
          </p:nvPr>
        </p:nvSpPr>
        <p:spPr/>
        <p:txBody>
          <a:bodyPr/>
          <a:lstStyle/>
          <a:p>
            <a:r>
              <a:rPr lang="en-GB" dirty="0"/>
              <a:t>Letters and Sounds </a:t>
            </a:r>
            <a:endParaRPr lang="en-US" dirty="0"/>
          </a:p>
        </p:txBody>
      </p:sp>
      <p:sp>
        <p:nvSpPr>
          <p:cNvPr id="3" name="Content Placeholder 2">
            <a:extLst>
              <a:ext uri="{FF2B5EF4-FFF2-40B4-BE49-F238E27FC236}">
                <a16:creationId xmlns:a16="http://schemas.microsoft.com/office/drawing/2014/main" id="{ECE10A24-E197-E747-8644-59458A2CD795}"/>
              </a:ext>
            </a:extLst>
          </p:cNvPr>
          <p:cNvSpPr>
            <a:spLocks noGrp="1"/>
          </p:cNvSpPr>
          <p:nvPr>
            <p:ph idx="1"/>
          </p:nvPr>
        </p:nvSpPr>
        <p:spPr/>
        <p:txBody>
          <a:bodyPr/>
          <a:lstStyle/>
          <a:p>
            <a:r>
              <a:rPr lang="en-GB" dirty="0"/>
              <a:t>The document we follow to teach the children letter sounds, high frequency words and tricky words. </a:t>
            </a:r>
          </a:p>
          <a:p>
            <a:r>
              <a:rPr lang="en-GB" dirty="0"/>
              <a:t>Begin at Phase Two and move through to Phase Four at the children’s pace. </a:t>
            </a:r>
          </a:p>
          <a:p>
            <a:r>
              <a:rPr lang="en-GB" dirty="0"/>
              <a:t>Phase One – We May use elements of. </a:t>
            </a:r>
          </a:p>
          <a:p>
            <a:r>
              <a:rPr lang="en-GB" dirty="0"/>
              <a:t>Continues into KS1 – Phase 5 and 6.</a:t>
            </a:r>
          </a:p>
          <a:p>
            <a:r>
              <a:rPr lang="en-GB" dirty="0"/>
              <a:t>Workshop for parents end </a:t>
            </a:r>
            <a:r>
              <a:rPr lang="en-GB" dirty="0" smtClean="0"/>
              <a:t>of September start of October. (Maybe via zoom)</a:t>
            </a:r>
            <a:endParaRPr lang="en-US" dirty="0"/>
          </a:p>
        </p:txBody>
      </p:sp>
    </p:spTree>
    <p:extLst>
      <p:ext uri="{BB962C8B-B14F-4D97-AF65-F5344CB8AC3E}">
        <p14:creationId xmlns:p14="http://schemas.microsoft.com/office/powerpoint/2010/main" val="1593466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EE92-26CC-2847-B308-9757995E939F}"/>
              </a:ext>
            </a:extLst>
          </p:cNvPr>
          <p:cNvSpPr>
            <a:spLocks noGrp="1"/>
          </p:cNvSpPr>
          <p:nvPr>
            <p:ph type="title"/>
          </p:nvPr>
        </p:nvSpPr>
        <p:spPr/>
        <p:txBody>
          <a:bodyPr/>
          <a:lstStyle/>
          <a:p>
            <a:r>
              <a:rPr lang="en-GB" dirty="0"/>
              <a:t>What will it be like in Reception? </a:t>
            </a:r>
            <a:endParaRPr lang="en-US" dirty="0"/>
          </a:p>
        </p:txBody>
      </p:sp>
      <p:sp>
        <p:nvSpPr>
          <p:cNvPr id="3" name="Content Placeholder 2">
            <a:extLst>
              <a:ext uri="{FF2B5EF4-FFF2-40B4-BE49-F238E27FC236}">
                <a16:creationId xmlns:a16="http://schemas.microsoft.com/office/drawing/2014/main" id="{F3A08A94-1931-A242-9203-608FD250D793}"/>
              </a:ext>
            </a:extLst>
          </p:cNvPr>
          <p:cNvSpPr>
            <a:spLocks noGrp="1"/>
          </p:cNvSpPr>
          <p:nvPr>
            <p:ph idx="1"/>
          </p:nvPr>
        </p:nvSpPr>
        <p:spPr/>
        <p:txBody>
          <a:bodyPr>
            <a:normAutofit/>
          </a:bodyPr>
          <a:lstStyle/>
          <a:p>
            <a:r>
              <a:rPr lang="en-GB" dirty="0"/>
              <a:t>Readiness is key! </a:t>
            </a:r>
          </a:p>
          <a:p>
            <a:r>
              <a:rPr lang="en-GB" dirty="0"/>
              <a:t>Fine motor skill development – muscles in fingers. </a:t>
            </a:r>
          </a:p>
          <a:p>
            <a:r>
              <a:rPr lang="en-GB" dirty="0"/>
              <a:t>Play, play and more play! </a:t>
            </a:r>
          </a:p>
          <a:p>
            <a:r>
              <a:rPr lang="en-GB" dirty="0"/>
              <a:t>Daily phonics and Maths teaching input.</a:t>
            </a:r>
          </a:p>
          <a:p>
            <a:r>
              <a:rPr lang="en-GB" dirty="0"/>
              <a:t>Shared inputs linked to children’s interests/religious events etc. </a:t>
            </a:r>
          </a:p>
          <a:p>
            <a:r>
              <a:rPr lang="en-GB" dirty="0" smtClean="0"/>
              <a:t>Key </a:t>
            </a:r>
            <a:r>
              <a:rPr lang="en-GB" dirty="0"/>
              <a:t>person – </a:t>
            </a:r>
            <a:r>
              <a:rPr lang="en-GB" dirty="0" smtClean="0"/>
              <a:t>allocated to your child. </a:t>
            </a:r>
            <a:endParaRPr lang="en-GB" dirty="0"/>
          </a:p>
          <a:p>
            <a:r>
              <a:rPr lang="en-GB" dirty="0"/>
              <a:t>Planning linked to children’s interests.</a:t>
            </a:r>
          </a:p>
          <a:p>
            <a:r>
              <a:rPr lang="en-GB" dirty="0"/>
              <a:t>We will hear the children read once a week. </a:t>
            </a:r>
          </a:p>
          <a:p>
            <a:r>
              <a:rPr lang="en-GB" dirty="0"/>
              <a:t>Guided group reading will happen when the children are ready.</a:t>
            </a:r>
          </a:p>
          <a:p>
            <a:endParaRPr lang="en-GB" dirty="0"/>
          </a:p>
        </p:txBody>
      </p:sp>
    </p:spTree>
    <p:extLst>
      <p:ext uri="{BB962C8B-B14F-4D97-AF65-F5344CB8AC3E}">
        <p14:creationId xmlns:p14="http://schemas.microsoft.com/office/powerpoint/2010/main" val="1401245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A2D4-244A-094E-B7F0-0B66B080F5D7}"/>
              </a:ext>
            </a:extLst>
          </p:cNvPr>
          <p:cNvSpPr>
            <a:spLocks noGrp="1"/>
          </p:cNvSpPr>
          <p:nvPr>
            <p:ph type="title"/>
          </p:nvPr>
        </p:nvSpPr>
        <p:spPr/>
        <p:txBody>
          <a:bodyPr/>
          <a:lstStyle/>
          <a:p>
            <a:r>
              <a:rPr lang="en-GB" dirty="0"/>
              <a:t>Behaviour and Expectations </a:t>
            </a:r>
            <a:endParaRPr lang="en-US" dirty="0"/>
          </a:p>
        </p:txBody>
      </p:sp>
      <p:sp>
        <p:nvSpPr>
          <p:cNvPr id="3" name="Content Placeholder 2">
            <a:extLst>
              <a:ext uri="{FF2B5EF4-FFF2-40B4-BE49-F238E27FC236}">
                <a16:creationId xmlns:a16="http://schemas.microsoft.com/office/drawing/2014/main" id="{AFD3C5F8-F0B6-0944-BF14-C9059580FC30}"/>
              </a:ext>
            </a:extLst>
          </p:cNvPr>
          <p:cNvSpPr>
            <a:spLocks noGrp="1"/>
          </p:cNvSpPr>
          <p:nvPr>
            <p:ph idx="1"/>
          </p:nvPr>
        </p:nvSpPr>
        <p:spPr/>
        <p:txBody>
          <a:bodyPr>
            <a:normAutofit/>
          </a:bodyPr>
          <a:lstStyle/>
          <a:p>
            <a:r>
              <a:rPr lang="en-GB" dirty="0"/>
              <a:t>The first few weeks and months will be spent settling children in, setting expectations and creating a whole class ethos and culture. </a:t>
            </a:r>
          </a:p>
          <a:p>
            <a:r>
              <a:rPr lang="en-GB" dirty="0"/>
              <a:t>Behaviour policy is available on school website. </a:t>
            </a:r>
          </a:p>
          <a:p>
            <a:r>
              <a:rPr lang="en-GB" dirty="0" smtClean="0"/>
              <a:t>Incredibly </a:t>
            </a:r>
            <a:r>
              <a:rPr lang="en-GB" dirty="0"/>
              <a:t>nurturing and focus primarily on praise and reward. </a:t>
            </a:r>
          </a:p>
          <a:p>
            <a:r>
              <a:rPr lang="en-GB" dirty="0"/>
              <a:t>We will celebrate children’s good behaviour and acts of kindness and helpfulness. </a:t>
            </a:r>
          </a:p>
          <a:p>
            <a:r>
              <a:rPr lang="en-GB" dirty="0" smtClean="0"/>
              <a:t>We </a:t>
            </a:r>
            <a:r>
              <a:rPr lang="en-GB" dirty="0"/>
              <a:t>will give children </a:t>
            </a:r>
            <a:r>
              <a:rPr lang="en-GB" dirty="0" smtClean="0"/>
              <a:t>marbles to </a:t>
            </a:r>
            <a:r>
              <a:rPr lang="en-GB" dirty="0"/>
              <a:t>put in their glass jars throughout the day . </a:t>
            </a:r>
          </a:p>
          <a:p>
            <a:r>
              <a:rPr lang="en-GB" dirty="0"/>
              <a:t>There will be </a:t>
            </a:r>
            <a:r>
              <a:rPr lang="en-GB" dirty="0" smtClean="0"/>
              <a:t>a star of the day and </a:t>
            </a:r>
            <a:r>
              <a:rPr lang="en-GB" dirty="0"/>
              <a:t>Star of the Week awarded each week. </a:t>
            </a:r>
          </a:p>
        </p:txBody>
      </p:sp>
    </p:spTree>
    <p:extLst>
      <p:ext uri="{BB962C8B-B14F-4D97-AF65-F5344CB8AC3E}">
        <p14:creationId xmlns:p14="http://schemas.microsoft.com/office/powerpoint/2010/main" val="1152465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1350</Words>
  <Application>Microsoft Office PowerPoint</Application>
  <PresentationFormat>Widescreen</PresentationFormat>
  <Paragraphs>127</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Wisp</vt:lpstr>
      <vt:lpstr>Starting Cayton School </vt:lpstr>
      <vt:lpstr>Welcome to Cayton School! </vt:lpstr>
      <vt:lpstr>Settling into school</vt:lpstr>
      <vt:lpstr>Tapestry and Class dojo.</vt:lpstr>
      <vt:lpstr>Tapestry Link</vt:lpstr>
      <vt:lpstr>The New EYFS Curriculum</vt:lpstr>
      <vt:lpstr>Letters and Sounds </vt:lpstr>
      <vt:lpstr>What will it be like in Reception? </vt:lpstr>
      <vt:lpstr>Behaviour and Expectations </vt:lpstr>
      <vt:lpstr>The Classroom! </vt:lpstr>
      <vt:lpstr>Children’s Learning Journeys</vt:lpstr>
      <vt:lpstr>Children’s Learning Journeys cont… </vt:lpstr>
      <vt:lpstr>Celebrating Children’s Learning </vt:lpstr>
      <vt:lpstr>Parent Partnership</vt:lpstr>
      <vt:lpstr>House Keeping! </vt:lpstr>
      <vt:lpstr>Reading Books</vt:lpstr>
      <vt:lpstr>Stay and Plays Meetings in September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School</dc:title>
  <dc:creator>Gemma</dc:creator>
  <cp:lastModifiedBy>administrator</cp:lastModifiedBy>
  <cp:revision>33</cp:revision>
  <dcterms:created xsi:type="dcterms:W3CDTF">2021-05-06T09:12:26Z</dcterms:created>
  <dcterms:modified xsi:type="dcterms:W3CDTF">2021-06-15T20:01:38Z</dcterms:modified>
</cp:coreProperties>
</file>